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6" r:id="rId3"/>
    <p:sldId id="276" r:id="rId4"/>
    <p:sldId id="312" r:id="rId5"/>
    <p:sldId id="324" r:id="rId6"/>
    <p:sldId id="307" r:id="rId7"/>
    <p:sldId id="325" r:id="rId8"/>
    <p:sldId id="323" r:id="rId9"/>
    <p:sldId id="296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FA8DE"/>
    <a:srgbClr val="1A4588"/>
    <a:srgbClr val="1A4587"/>
    <a:srgbClr val="E16664"/>
    <a:srgbClr val="95257C"/>
    <a:srgbClr val="FFFFFF"/>
    <a:srgbClr val="0074BE"/>
    <a:srgbClr val="92C57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AEA68-CC1F-49E9-9799-2C9AA076AD43}" v="19" dt="2025-02-06T01:29:12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82656" autoAdjust="0"/>
  </p:normalViewPr>
  <p:slideViewPr>
    <p:cSldViewPr snapToGrid="0">
      <p:cViewPr varScale="1">
        <p:scale>
          <a:sx n="64" d="100"/>
          <a:sy n="64" d="100"/>
        </p:scale>
        <p:origin x="96" y="91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2/6/2025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ご担当者様へ</a:t>
            </a:r>
            <a:r>
              <a:rPr kumimoji="1" lang="en-US" altLang="ja-JP" sz="24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当コンテンツは「特別徴収税額通知書（納税義務者用）」を</a:t>
            </a:r>
            <a:r>
              <a:rPr kumimoji="1" lang="en-US" altLang="ja-JP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公開で従業員へ配付する場合の、従業員向けのマニュアルテンプレートです。</a:t>
            </a:r>
            <a:endParaRPr kumimoji="1" lang="en-US" altLang="ja-JP" sz="24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2400" dirty="0"/>
              <a:t>必要に応じて、各ページの記載を加筆修正または削除して社内周知にご利用ください。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お客様の会社で他にも合わせて周知したいことがある場合や、周知に不要な内容がある場合は、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黄色いハイライト部分を、実際に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上で公開する日時に修正してください。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必要に応じて、ログイン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を記載してください。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8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66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79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b="1" dirty="0"/>
              <a:t>】</a:t>
            </a:r>
            <a:endParaRPr kumimoji="1" lang="en-US" altLang="ja-JP" b="0" dirty="0"/>
          </a:p>
          <a:p>
            <a:r>
              <a:rPr kumimoji="1" lang="ja-JP" altLang="en-US" b="0" dirty="0"/>
              <a:t>従業員のお問い合わせ先として、ご担当者様の名前や問い合わせ先を記載しておくと対応がスムーズになります。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0" y="2268039"/>
            <a:ext cx="12192000" cy="2945033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従業員向け</a:t>
            </a:r>
            <a:endParaRPr kumimoji="1" lang="en-US" altLang="ja-JP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「特別徴収税額通知書」確認ガイド</a:t>
            </a:r>
            <a:endParaRPr kumimoji="1" lang="en-US" altLang="ja-JP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公開）</a:t>
            </a:r>
            <a:endParaRPr kumimoji="1" lang="ja-JP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2025/02/20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439DBD56-870F-395F-4276-0E527D1CD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1" y="1183384"/>
            <a:ext cx="4756658" cy="15997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5B93E7-25E9-4107-B566-68169F988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4" y="333013"/>
            <a:ext cx="1870158" cy="12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通知書の確認方法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50183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お問い合わせ先</a:t>
            </a:r>
            <a:endParaRPr lang="ja-JP" altLang="en-US" sz="2000" b="0" i="0" dirty="0">
              <a:solidFill>
                <a:srgbClr val="333333"/>
              </a:solidFill>
              <a:effectLst/>
              <a:latin typeface="Sawarabi Gothic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通知書の確認方法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152400" y="808865"/>
            <a:ext cx="12039600" cy="833621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●月●日（●）／</a:t>
            </a:r>
            <a:r>
              <a:rPr kumimoji="1" lang="en-US" altLang="ja-JP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6</a:t>
            </a: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月給与支給日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『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給与明細電子化クラウド</a:t>
            </a: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で公開します。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いつも給与明細等をご確認いただいている「ＯＢＣｉＤ」と「パスワード」でログインしてください。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47C43E-CB60-9799-1E9B-AA4F0D7A827D}"/>
              </a:ext>
            </a:extLst>
          </p:cNvPr>
          <p:cNvSpPr txBox="1"/>
          <p:nvPr/>
        </p:nvSpPr>
        <p:spPr>
          <a:xfrm>
            <a:off x="76200" y="44343"/>
            <a:ext cx="12039600" cy="644082"/>
          </a:xfrm>
          <a:prstGeom prst="rect">
            <a:avLst/>
          </a:prstGeom>
          <a:solidFill>
            <a:srgbClr val="1A4587"/>
          </a:solidFill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月～翌 </a:t>
            </a:r>
            <a:r>
              <a:rPr kumimoji="1" lang="en-US" altLang="ja-JP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月までの住民税額の通知書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</a:t>
            </a:r>
            <a:r>
              <a:rPr kumimoji="1" lang="en-US" altLang="ja-JP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上で公開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32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9F084D7-2F93-94B4-043D-BC692A4D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44" y="2637232"/>
            <a:ext cx="4332949" cy="3676871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7136AD-CBFA-4977-ADE5-6AF0164D5C13}"/>
              </a:ext>
            </a:extLst>
          </p:cNvPr>
          <p:cNvSpPr txBox="1"/>
          <p:nvPr/>
        </p:nvSpPr>
        <p:spPr>
          <a:xfrm>
            <a:off x="325821" y="1762926"/>
            <a:ext cx="11445766" cy="433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b="1" dirty="0">
                <a:latin typeface="Meiryo UI"/>
                <a:ea typeface="Meiryo UI"/>
              </a:rPr>
              <a:t>ログイン</a:t>
            </a:r>
            <a:r>
              <a:rPr kumimoji="1" lang="en-US" altLang="ja-JP" sz="2000" b="1" dirty="0">
                <a:latin typeface="Meiryo UI"/>
                <a:ea typeface="Meiryo UI"/>
              </a:rPr>
              <a:t>URL</a:t>
            </a:r>
            <a:r>
              <a:rPr kumimoji="1" lang="ja-JP" altLang="en-US" sz="2000" b="1" dirty="0">
                <a:latin typeface="Meiryo UI"/>
                <a:ea typeface="Meiryo UI"/>
              </a:rPr>
              <a:t>：</a:t>
            </a:r>
            <a:r>
              <a:rPr kumimoji="1" lang="en-US" altLang="ja-JP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https://</a:t>
            </a: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　　　　　　　　　　　　　　　　　　　　　　　　　　　　　　　　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25ABE4-8085-4041-9D20-D1A93F690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34" y="2637232"/>
            <a:ext cx="3868709" cy="3676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306391A-3304-4031-95FB-1AE402DFF764}"/>
              </a:ext>
            </a:extLst>
          </p:cNvPr>
          <p:cNvSpPr/>
          <p:nvPr/>
        </p:nvSpPr>
        <p:spPr>
          <a:xfrm>
            <a:off x="6957848" y="5444359"/>
            <a:ext cx="2575035" cy="4945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61CE57F-8C85-A505-41C8-08F55BA77BD6}"/>
              </a:ext>
            </a:extLst>
          </p:cNvPr>
          <p:cNvSpPr/>
          <p:nvPr/>
        </p:nvSpPr>
        <p:spPr>
          <a:xfrm>
            <a:off x="5126636" y="4193327"/>
            <a:ext cx="1772073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4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3375ACC-75E9-D3DF-3174-3F65D2DA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4" y="1090326"/>
            <a:ext cx="8497036" cy="31778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2BA829E-EECB-4CE2-A196-BFA245328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2" t="56532" r="58449" b="33619"/>
          <a:stretch/>
        </p:blipFill>
        <p:spPr>
          <a:xfrm>
            <a:off x="5493997" y="587115"/>
            <a:ext cx="446309" cy="448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1A00B6-56C1-888B-3DA8-EB3680F6971B}"/>
              </a:ext>
            </a:extLst>
          </p:cNvPr>
          <p:cNvSpPr txBox="1"/>
          <p:nvPr/>
        </p:nvSpPr>
        <p:spPr>
          <a:xfrm>
            <a:off x="225480" y="203780"/>
            <a:ext cx="108481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［特別徴収税額通知書照会］メニューを選択し、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STEP1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通知書ファイルのパスワードを確認する」の　　　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7525CA-96AE-C8C8-AB8F-7280D720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5A198-FCB2-A66F-6517-CBF20CADB502}"/>
              </a:ext>
            </a:extLst>
          </p:cNvPr>
          <p:cNvSpPr txBox="1"/>
          <p:nvPr/>
        </p:nvSpPr>
        <p:spPr>
          <a:xfrm>
            <a:off x="5649568" y="6354543"/>
            <a:ext cx="4660900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お使いのブラウザによって、画面イメージは異なります。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1BABE3-63B9-CE87-1182-6587C8065C4E}"/>
              </a:ext>
            </a:extLst>
          </p:cNvPr>
          <p:cNvSpPr txBox="1"/>
          <p:nvPr/>
        </p:nvSpPr>
        <p:spPr>
          <a:xfrm>
            <a:off x="5649568" y="6011852"/>
            <a:ext cx="62622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ファイルがダウンロードされるため、ファイルを開きます。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4CF3203-82A7-F138-506A-0C9CD7DEF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562"/>
          <a:stretch/>
        </p:blipFill>
        <p:spPr>
          <a:xfrm>
            <a:off x="5717152" y="4209626"/>
            <a:ext cx="1959292" cy="40200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F3531BB-FADE-0BBB-A79C-E4D3235612DF}"/>
              </a:ext>
            </a:extLst>
          </p:cNvPr>
          <p:cNvSpPr/>
          <p:nvPr/>
        </p:nvSpPr>
        <p:spPr>
          <a:xfrm>
            <a:off x="3495616" y="2875184"/>
            <a:ext cx="381059" cy="344266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0" name="図 1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5F5FBE2-1FA4-B4A7-4297-5ACE82AAD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11" y="3625369"/>
            <a:ext cx="6150355" cy="245648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E462F0E3-CB60-4904-EB11-ABC74A866CFC}"/>
              </a:ext>
            </a:extLst>
          </p:cNvPr>
          <p:cNvSpPr/>
          <p:nvPr/>
        </p:nvSpPr>
        <p:spPr>
          <a:xfrm rot="1660020">
            <a:off x="3722332" y="3798115"/>
            <a:ext cx="3683565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2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低い精度で自動的に生成された説明">
            <a:extLst>
              <a:ext uri="{FF2B5EF4-FFF2-40B4-BE49-F238E27FC236}">
                <a16:creationId xmlns:a16="http://schemas.microsoft.com/office/drawing/2014/main" id="{F147A83B-1AE9-5918-E372-9A0675C0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9" y="1291554"/>
            <a:ext cx="5076190" cy="514285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3FAA9-9302-B3FF-1833-3CAF93E5EF46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ファイルに記載されている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通知書を開くためのパスワードが記載されているため、コピーまたはメモ等に控えてください。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1438D8-6EE8-0899-6A2D-FEA92D0E3523}"/>
              </a:ext>
            </a:extLst>
          </p:cNvPr>
          <p:cNvSpPr txBox="1"/>
          <p:nvPr/>
        </p:nvSpPr>
        <p:spPr>
          <a:xfrm>
            <a:off x="6823454" y="3088326"/>
            <a:ext cx="4855338" cy="2904316"/>
          </a:xfrm>
          <a:prstGeom prst="rect">
            <a:avLst/>
          </a:prstGeom>
          <a:noFill/>
          <a:ln w="38100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表示されたパスワードをコピー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またはメモをして控えておきましょう。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パスワードメモ欄：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　　　　　　　　　　　　　　　　　　　　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67E8ACD-62E1-B585-05ED-0DB2F9E23528}"/>
              </a:ext>
            </a:extLst>
          </p:cNvPr>
          <p:cNvCxnSpPr>
            <a:cxnSpLocks/>
          </p:cNvCxnSpPr>
          <p:nvPr/>
        </p:nvCxnSpPr>
        <p:spPr>
          <a:xfrm>
            <a:off x="6934200" y="5816349"/>
            <a:ext cx="46291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3D990A5-2004-3AFB-1C6D-8F446322E78A}"/>
              </a:ext>
            </a:extLst>
          </p:cNvPr>
          <p:cNvSpPr/>
          <p:nvPr/>
        </p:nvSpPr>
        <p:spPr>
          <a:xfrm>
            <a:off x="1000378" y="5130558"/>
            <a:ext cx="4326001" cy="37870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C11048A-3EC3-6406-DF57-5DD23A885578}"/>
              </a:ext>
            </a:extLst>
          </p:cNvPr>
          <p:cNvSpPr/>
          <p:nvPr/>
        </p:nvSpPr>
        <p:spPr>
          <a:xfrm>
            <a:off x="5425419" y="5063623"/>
            <a:ext cx="1266062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3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6161BF1-26F0-1D4A-1BA2-37374C387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9" y="694073"/>
            <a:ext cx="8497036" cy="31778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8FCCE98-73C9-4DAB-B98A-AC0B49CCB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2" t="56532" r="58449" b="33619"/>
          <a:stretch/>
        </p:blipFill>
        <p:spPr>
          <a:xfrm>
            <a:off x="4928349" y="163710"/>
            <a:ext cx="446309" cy="44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7C97B43-89A2-7E0A-8864-BFD54B71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E6096-BA64-431D-EC17-F2E56F42C66B}"/>
              </a:ext>
            </a:extLst>
          </p:cNvPr>
          <p:cNvSpPr txBox="1"/>
          <p:nvPr/>
        </p:nvSpPr>
        <p:spPr>
          <a:xfrm>
            <a:off x="225480" y="203780"/>
            <a:ext cx="108481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STEP2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通知書ファイルをダウンロードする」の　　　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3DC4AD-58F2-2A3B-9B8F-8BD21D6FEBF2}"/>
              </a:ext>
            </a:extLst>
          </p:cNvPr>
          <p:cNvSpPr txBox="1"/>
          <p:nvPr/>
        </p:nvSpPr>
        <p:spPr>
          <a:xfrm>
            <a:off x="2206752" y="5385193"/>
            <a:ext cx="366855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確認したパスワードを入力し、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4309A69-CFCD-48FE-AE09-5D090B9A7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92" t="43563" r="25940" b="29770"/>
          <a:stretch/>
        </p:blipFill>
        <p:spPr>
          <a:xfrm>
            <a:off x="5826081" y="4232668"/>
            <a:ext cx="5795010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72E6134-7831-EB74-F12B-100C8935ACE2}"/>
              </a:ext>
            </a:extLst>
          </p:cNvPr>
          <p:cNvSpPr/>
          <p:nvPr/>
        </p:nvSpPr>
        <p:spPr>
          <a:xfrm>
            <a:off x="3492500" y="3232151"/>
            <a:ext cx="336550" cy="330390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04CF493B-4621-664E-5755-AB80500327E7}"/>
              </a:ext>
            </a:extLst>
          </p:cNvPr>
          <p:cNvSpPr/>
          <p:nvPr/>
        </p:nvSpPr>
        <p:spPr>
          <a:xfrm rot="1660020">
            <a:off x="3753282" y="3790551"/>
            <a:ext cx="2171976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BCE0EB6-A7FC-2FBC-5F14-F4ADD1B1ACE4}"/>
              </a:ext>
            </a:extLst>
          </p:cNvPr>
          <p:cNvSpPr/>
          <p:nvPr/>
        </p:nvSpPr>
        <p:spPr>
          <a:xfrm>
            <a:off x="8318500" y="6013449"/>
            <a:ext cx="1422400" cy="309817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81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6E9806A-7548-EFCF-2622-D8E10382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3" y="799328"/>
            <a:ext cx="5438095" cy="2476190"/>
          </a:xfrm>
          <a:prstGeom prst="rect">
            <a:avLst/>
          </a:prstGeom>
        </p:spPr>
      </p:pic>
      <p:pic>
        <p:nvPicPr>
          <p:cNvPr id="18" name="図 17" descr="テーブル&#10;&#10;自動的に生成された説明">
            <a:extLst>
              <a:ext uri="{FF2B5EF4-FFF2-40B4-BE49-F238E27FC236}">
                <a16:creationId xmlns:a16="http://schemas.microsoft.com/office/drawing/2014/main" id="{C2A823DE-FD6C-FCCC-7B62-B8D22D606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60" y="2056277"/>
            <a:ext cx="6447619" cy="462857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AF967-AFB2-A6AB-96CE-AA16B5A2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C8A4-978B-8B68-AEB8-CDF2A0980D47}"/>
              </a:ext>
            </a:extLst>
          </p:cNvPr>
          <p:cNvSpPr txBox="1"/>
          <p:nvPr/>
        </p:nvSpPr>
        <p:spPr>
          <a:xfrm>
            <a:off x="364133" y="8961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ファイルがダウンロードされる</a:t>
            </a:r>
            <a:r>
              <a:rPr kumimoji="1"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ため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、開いてご確認ください。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D8041C-66B1-15D4-FCCA-AB87C3A194BC}"/>
              </a:ext>
            </a:extLst>
          </p:cNvPr>
          <p:cNvSpPr txBox="1"/>
          <p:nvPr/>
        </p:nvSpPr>
        <p:spPr>
          <a:xfrm>
            <a:off x="805595" y="3830547"/>
            <a:ext cx="3995829" cy="279415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内容をご確認ください。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「納付額」に記載されている金額が、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月々の給与から引かれる住民税です。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DD6FF4A-F02E-085C-9F66-5E6EF0C8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56" y="5043888"/>
            <a:ext cx="3579428" cy="15422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27652B-CFA7-B5BA-FA6A-F1AB0665FCDE}"/>
              </a:ext>
            </a:extLst>
          </p:cNvPr>
          <p:cNvSpPr txBox="1"/>
          <p:nvPr/>
        </p:nvSpPr>
        <p:spPr>
          <a:xfrm>
            <a:off x="364133" y="437172"/>
            <a:ext cx="4660900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お使いのブラウザによって、画面イメージは異なります。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5A2132A-E2AE-0381-30DF-96E3930B6F05}"/>
              </a:ext>
            </a:extLst>
          </p:cNvPr>
          <p:cNvSpPr/>
          <p:nvPr/>
        </p:nvSpPr>
        <p:spPr>
          <a:xfrm>
            <a:off x="1542658" y="2276340"/>
            <a:ext cx="3482375" cy="866910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372D654D-A775-4DBD-94A9-065AAE35730F}"/>
              </a:ext>
            </a:extLst>
          </p:cNvPr>
          <p:cNvSpPr/>
          <p:nvPr/>
        </p:nvSpPr>
        <p:spPr>
          <a:xfrm rot="2273854">
            <a:off x="4368731" y="3353383"/>
            <a:ext cx="1347025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0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お問い合わせ先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740231" y="4031406"/>
            <a:ext cx="10975500" cy="163384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何か不明点などがある場合は下記までお問い合わせください。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担当：●●部　　　　名前：●●　（メールアドレス：●●）</a:t>
            </a:r>
            <a:endParaRPr kumimoji="1" lang="en-US" altLang="ja-JP" sz="2000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ワイド画面</PresentationFormat>
  <Paragraphs>64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 UI</vt:lpstr>
      <vt:lpstr>Sawarabi Gothic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keywords/>
  <cp:lastModifiedBy/>
  <cp:revision>5</cp:revision>
  <dcterms:created xsi:type="dcterms:W3CDTF">2021-09-30T04:32:45Z</dcterms:created>
  <dcterms:modified xsi:type="dcterms:W3CDTF">2025-02-06T02:09:56Z</dcterms:modified>
</cp:coreProperties>
</file>