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4"/>
  </p:sldMasterIdLst>
  <p:notesMasterIdLst>
    <p:notesMasterId r:id="rId17"/>
  </p:notesMasterIdLst>
  <p:handoutMasterIdLst>
    <p:handoutMasterId r:id="rId18"/>
  </p:handoutMasterIdLst>
  <p:sldIdLst>
    <p:sldId id="290" r:id="rId5"/>
    <p:sldId id="286" r:id="rId6"/>
    <p:sldId id="291" r:id="rId7"/>
    <p:sldId id="312" r:id="rId8"/>
    <p:sldId id="313" r:id="rId9"/>
    <p:sldId id="314" r:id="rId10"/>
    <p:sldId id="276" r:id="rId11"/>
    <p:sldId id="257" r:id="rId12"/>
    <p:sldId id="307" r:id="rId13"/>
    <p:sldId id="308" r:id="rId14"/>
    <p:sldId id="323" r:id="rId15"/>
    <p:sldId id="296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FA8DE"/>
    <a:srgbClr val="1A4588"/>
    <a:srgbClr val="1A4587"/>
    <a:srgbClr val="E16664"/>
    <a:srgbClr val="95257C"/>
    <a:srgbClr val="FFFFFF"/>
    <a:srgbClr val="0074BE"/>
    <a:srgbClr val="92C57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06C4A-6A30-4870-A10E-351FCD74946E}" v="19" dt="2025-02-06T02:15:34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1" autoAdjust="0"/>
    <p:restoredTop sz="82684" autoAdjust="0"/>
  </p:normalViewPr>
  <p:slideViewPr>
    <p:cSldViewPr snapToGrid="0">
      <p:cViewPr>
        <p:scale>
          <a:sx n="75" d="100"/>
          <a:sy n="75" d="100"/>
        </p:scale>
        <p:origin x="216" y="642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2/6/2025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ご担当者様へ</a:t>
            </a:r>
            <a:r>
              <a:rPr kumimoji="1" lang="en-US" altLang="ja-JP" sz="24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当コンテンツは「特別徴収税額通知書（納税義務者用）」をメール配信で従業員へ配付する場合の、従業員向けのマニュアルテンプレートです。</a:t>
            </a:r>
            <a:endParaRPr kumimoji="1" lang="en-US" altLang="ja-JP" sz="24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2400" dirty="0"/>
              <a:t>必要に応じて、各ページの記載を加筆修正または削除して社内周知にご利用ください。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340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979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b="1" dirty="0"/>
              <a:t>】</a:t>
            </a:r>
            <a:endParaRPr kumimoji="1" lang="en-US" altLang="ja-JP" b="0" dirty="0"/>
          </a:p>
          <a:p>
            <a:r>
              <a:rPr kumimoji="1" lang="ja-JP" altLang="en-US" b="0" dirty="0"/>
              <a:t>従業員のお問い合わせ先として、ご担当者様の名前や問い合わせ先を記載しておくと対応がスムーズになります。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お客様の会社で他にも合わせて周知したいことがある場合や、周知に不要な内容がある場合は、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黄色いハイライト部分を、実際にメールで配信する日時に修正してください。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81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36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dirty="0"/>
          </a:p>
          <a:p>
            <a:pPr>
              <a:lnSpc>
                <a:spcPct val="130000"/>
              </a:lnSpc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黄色いハイライト部分に、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ダウンロード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や、ダウンロードされるファイル名、解凍ソフト名をご記載ください。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使用するソフトによって手順が異なる場合がございますので、手順に不足がある場合や、異なる場合は修正してください。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5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ご担当者様へ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en-US" altLang="ja-JP" sz="1200" b="1" u="none" kern="1200" dirty="0">
              <a:solidFill>
                <a:schemeClr val="tx1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明細書配信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明細書配信設定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メール件名／本文登録］メニューで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Zip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ファイル用、②パスワード確認用、それぞれ任意のコード番号とメール件名／本文を入力し、登録してください。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登録後、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黄色いハイライト部分に［メール件名／本文登録］メニューの</a:t>
            </a:r>
            <a:r>
              <a:rPr kumimoji="1" lang="ja-JP" altLang="en-US" dirty="0"/>
              <a:t>［基本情報］ページの「件名」をそれぞれ記載してください。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66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no-reply@obc.jp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2025/02/20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5EBAAF-EF24-3EA5-1C62-E62A978FA00D}"/>
              </a:ext>
            </a:extLst>
          </p:cNvPr>
          <p:cNvSpPr txBox="1"/>
          <p:nvPr/>
        </p:nvSpPr>
        <p:spPr>
          <a:xfrm>
            <a:off x="0" y="2229939"/>
            <a:ext cx="12192000" cy="2704967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従業員向け</a:t>
            </a:r>
            <a:endParaRPr kumimoji="1" lang="en-US" altLang="ja-JP" sz="4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「令和</a:t>
            </a:r>
            <a:r>
              <a:rPr kumimoji="1" lang="en-US" altLang="ja-JP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kumimoji="1" lang="ja-JP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年度 住民税額通知書」 確認ガイド</a:t>
            </a:r>
            <a:endParaRPr kumimoji="1" lang="en-US" altLang="ja-JP" sz="4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（メール配信）</a:t>
            </a:r>
            <a:endParaRPr kumimoji="1" lang="ja-JP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693B9004-C2CA-1831-11C5-E70196B69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1" y="1183384"/>
            <a:ext cx="4756658" cy="15997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435F389-55C7-402E-BB5B-73765D9B0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4" y="333013"/>
            <a:ext cx="1870158" cy="12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17F612-1837-1685-1312-9419EAB72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2" y="701702"/>
            <a:ext cx="7991195" cy="388283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3649F-B6BA-4D24-8122-9D29E10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E34522-6524-EF6A-DA38-64E3177AF3CE}"/>
              </a:ext>
            </a:extLst>
          </p:cNvPr>
          <p:cNvSpPr txBox="1"/>
          <p:nvPr/>
        </p:nvSpPr>
        <p:spPr>
          <a:xfrm>
            <a:off x="396617" y="27182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ダウンロードした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Zip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を、ダブルクリックします。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36BDDE-B1F6-7243-7902-D3FFB132EFAA}"/>
              </a:ext>
            </a:extLst>
          </p:cNvPr>
          <p:cNvSpPr txBox="1"/>
          <p:nvPr/>
        </p:nvSpPr>
        <p:spPr>
          <a:xfrm>
            <a:off x="2390775" y="5301473"/>
            <a:ext cx="400709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確認したパスワードを入力し、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］ボタンをクリックします。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CC93AA-6244-E884-EE19-F055B20A09CA}"/>
              </a:ext>
            </a:extLst>
          </p:cNvPr>
          <p:cNvSpPr txBox="1"/>
          <p:nvPr/>
        </p:nvSpPr>
        <p:spPr>
          <a:xfrm>
            <a:off x="8919425" y="3999628"/>
            <a:ext cx="1824139" cy="36330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画面はイメージです。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2BF9661-8197-74F5-A7DE-E727B4FD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868" y="4362929"/>
            <a:ext cx="4270055" cy="218960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8CDA64C-7AF5-8B35-9697-27AB7C1659A7}"/>
              </a:ext>
            </a:extLst>
          </p:cNvPr>
          <p:cNvSpPr/>
          <p:nvPr/>
        </p:nvSpPr>
        <p:spPr>
          <a:xfrm>
            <a:off x="7924723" y="6183058"/>
            <a:ext cx="1422400" cy="309817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0892730-1C69-FE31-1781-9B88BFF0645A}"/>
              </a:ext>
            </a:extLst>
          </p:cNvPr>
          <p:cNvSpPr/>
          <p:nvPr/>
        </p:nvSpPr>
        <p:spPr>
          <a:xfrm>
            <a:off x="1577522" y="3028950"/>
            <a:ext cx="5970814" cy="341374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85350AC3-6ECA-4B64-115A-202975EE9D64}"/>
              </a:ext>
            </a:extLst>
          </p:cNvPr>
          <p:cNvSpPr/>
          <p:nvPr/>
        </p:nvSpPr>
        <p:spPr>
          <a:xfrm rot="2310203">
            <a:off x="4391291" y="3933895"/>
            <a:ext cx="2219311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2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7DD1CD-4C58-85DF-AF35-5FC068DB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8" y="735652"/>
            <a:ext cx="8795801" cy="256620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AF967-AFB2-A6AB-96CE-AA16B5A2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53C8A4-978B-8B68-AEB8-CDF2A0980D47}"/>
              </a:ext>
            </a:extLst>
          </p:cNvPr>
          <p:cNvSpPr txBox="1"/>
          <p:nvPr/>
        </p:nvSpPr>
        <p:spPr>
          <a:xfrm>
            <a:off x="308059" y="273092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ファイルが解凍され、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ファイルを確認できます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D8041C-66B1-15D4-FCCA-AB87C3A194BC}"/>
              </a:ext>
            </a:extLst>
          </p:cNvPr>
          <p:cNvSpPr txBox="1"/>
          <p:nvPr/>
        </p:nvSpPr>
        <p:spPr>
          <a:xfrm>
            <a:off x="805595" y="3830547"/>
            <a:ext cx="3995829" cy="2794158"/>
          </a:xfrm>
          <a:prstGeom prst="rect">
            <a:avLst/>
          </a:prstGeom>
          <a:solidFill>
            <a:schemeClr val="bg1"/>
          </a:solidFill>
          <a:ln w="28575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内容をご確認ください。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「納付額」に記載されている金額が、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月々の給与から引かれる住民税です。</a:t>
            </a: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DD6FF4A-F02E-085C-9F66-5E6EF0C8D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56" y="5043888"/>
            <a:ext cx="3579428" cy="1542288"/>
          </a:xfrm>
          <a:prstGeom prst="rect">
            <a:avLst/>
          </a:prstGeom>
        </p:spPr>
      </p:pic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30FB19BC-80A8-3373-D165-99C995C5E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60" y="2056277"/>
            <a:ext cx="6447619" cy="4628571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31D804F-68F0-629D-E4F1-450EECB0B4FE}"/>
              </a:ext>
            </a:extLst>
          </p:cNvPr>
          <p:cNvSpPr/>
          <p:nvPr/>
        </p:nvSpPr>
        <p:spPr>
          <a:xfrm>
            <a:off x="1062321" y="2316480"/>
            <a:ext cx="3739103" cy="281940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6F4998A-F785-4F7F-1157-B46BF45B6DA9}"/>
              </a:ext>
            </a:extLst>
          </p:cNvPr>
          <p:cNvSpPr/>
          <p:nvPr/>
        </p:nvSpPr>
        <p:spPr>
          <a:xfrm rot="2273854">
            <a:off x="3682738" y="3117862"/>
            <a:ext cx="2113879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0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お問い合わせ先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740231" y="4031406"/>
            <a:ext cx="10975500" cy="163384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何か不明点などがある場合は下記までお問い合わせください。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担当：●●部　　　　名前：●●　（メールアドレス：●●）</a:t>
            </a:r>
            <a:endParaRPr kumimoji="1" lang="en-US" altLang="ja-JP" sz="2000" u="sng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概要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事前準備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5646-57E8-4F34-9425-5B71B0D6CCC4}"/>
              </a:ext>
            </a:extLst>
          </p:cNvPr>
          <p:cNvSpPr txBox="1"/>
          <p:nvPr/>
        </p:nvSpPr>
        <p:spPr>
          <a:xfrm>
            <a:off x="1294567" y="2752864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通知書の確認方法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A622EC-F72F-58EE-1877-07BF514D9429}"/>
              </a:ext>
            </a:extLst>
          </p:cNvPr>
          <p:cNvSpPr txBox="1"/>
          <p:nvPr/>
        </p:nvSpPr>
        <p:spPr>
          <a:xfrm>
            <a:off x="1294567" y="3503371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４　お問い合わせ先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概要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はじめに、概要を確認しましょう。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22F69A-D170-985B-DE52-3E655240B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3" y="1772808"/>
            <a:ext cx="4528953" cy="498002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76200" y="808164"/>
            <a:ext cx="12039600" cy="903769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●月●日（●）／</a:t>
            </a:r>
            <a:r>
              <a:rPr kumimoji="1" lang="en-US" altLang="ja-JP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6</a:t>
            </a:r>
            <a:r>
              <a:rPr kumimoji="1" lang="ja-JP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Meiryo UI"/>
                <a:ea typeface="Meiryo UI"/>
              </a:rPr>
              <a:t>月給与支給日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に、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給与明細などを配信しているメールアドレス宛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に配信します。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</a:rPr>
              <a:t>【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</a:rPr>
              <a:t>重要</a:t>
            </a:r>
            <a:r>
              <a:rPr lang="en-US" altLang="ja-JP" sz="2300" b="1" u="sng" dirty="0">
                <a:solidFill>
                  <a:srgbClr val="FF0000"/>
                </a:solidFill>
                <a:latin typeface="Meiryo UI"/>
                <a:ea typeface="Meiryo UI"/>
              </a:rPr>
              <a:t>】</a:t>
            </a:r>
            <a:r>
              <a:rPr lang="ja-JP" altLang="en-US" sz="2300" b="1" u="sng" dirty="0">
                <a:solidFill>
                  <a:srgbClr val="FF0000"/>
                </a:solidFill>
                <a:latin typeface="Meiryo UI"/>
                <a:ea typeface="Meiryo UI"/>
              </a:rPr>
              <a:t>この通知書を開くためには、解凍ツールが必要です。本ガイドを見ながら、実施してください。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47C43E-CB60-9799-1E9B-AA4F0D7A827D}"/>
              </a:ext>
            </a:extLst>
          </p:cNvPr>
          <p:cNvSpPr txBox="1"/>
          <p:nvPr/>
        </p:nvSpPr>
        <p:spPr>
          <a:xfrm>
            <a:off x="76200" y="44343"/>
            <a:ext cx="12039600" cy="644082"/>
          </a:xfrm>
          <a:prstGeom prst="rect">
            <a:avLst/>
          </a:prstGeom>
          <a:solidFill>
            <a:srgbClr val="1A4587"/>
          </a:solidFill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住民税額の通知書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を、</a:t>
            </a:r>
            <a:r>
              <a:rPr kumimoji="1" lang="ja-JP" altLang="en-US" sz="3200" b="1" dirty="0">
                <a:solidFill>
                  <a:srgbClr val="FFFF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メールで配信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します。</a:t>
            </a:r>
            <a:endParaRPr kumimoji="1" lang="en-US" altLang="ja-JP" sz="32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8C3E231C-1E5F-A617-2E76-D5CC4CB71F59}"/>
              </a:ext>
            </a:extLst>
          </p:cNvPr>
          <p:cNvSpPr/>
          <p:nvPr/>
        </p:nvSpPr>
        <p:spPr>
          <a:xfrm rot="15436530">
            <a:off x="5262035" y="3122011"/>
            <a:ext cx="368712" cy="1248672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C4E0FD-8631-D5C0-32F2-D5BB41606A96}"/>
              </a:ext>
            </a:extLst>
          </p:cNvPr>
          <p:cNvSpPr/>
          <p:nvPr/>
        </p:nvSpPr>
        <p:spPr>
          <a:xfrm>
            <a:off x="628650" y="3629751"/>
            <a:ext cx="4070350" cy="345349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" name="図 10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6DF757E-E7A0-AA4C-818B-46893C45A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92" y="2257366"/>
            <a:ext cx="6260074" cy="4498476"/>
          </a:xfrm>
          <a:prstGeom prst="rect">
            <a:avLst/>
          </a:prstGeom>
        </p:spPr>
      </p:pic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2D6B80EC-8F6B-1318-0B80-9135C5876ED6}"/>
              </a:ext>
            </a:extLst>
          </p:cNvPr>
          <p:cNvSpPr/>
          <p:nvPr/>
        </p:nvSpPr>
        <p:spPr>
          <a:xfrm>
            <a:off x="3567290" y="4176354"/>
            <a:ext cx="2820810" cy="890945"/>
          </a:xfrm>
          <a:prstGeom prst="wedgeRectCallout">
            <a:avLst>
              <a:gd name="adj1" fmla="val 8038"/>
              <a:gd name="adj2" fmla="val -87225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開くには</a:t>
            </a:r>
            <a:endParaRPr kumimoji="1" lang="en-US" altLang="ja-JP" sz="2400" b="1" dirty="0">
              <a:solidFill>
                <a:srgbClr val="00206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解凍ツール</a:t>
            </a:r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が必要！</a:t>
            </a:r>
          </a:p>
        </p:txBody>
      </p:sp>
    </p:spTree>
    <p:extLst>
      <p:ext uri="{BB962C8B-B14F-4D97-AF65-F5344CB8AC3E}">
        <p14:creationId xmlns:p14="http://schemas.microsoft.com/office/powerpoint/2010/main" val="383094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事前準備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38474"/>
            <a:ext cx="109654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お使いの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に、通知書を確認するための「解凍ソフト」をセットアップします。（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での確認推奨）</a:t>
            </a:r>
          </a:p>
        </p:txBody>
      </p:sp>
    </p:spTree>
    <p:extLst>
      <p:ext uri="{BB962C8B-B14F-4D97-AF65-F5344CB8AC3E}">
        <p14:creationId xmlns:p14="http://schemas.microsoft.com/office/powerpoint/2010/main" val="182573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2">
            <a:extLst>
              <a:ext uri="{FF2B5EF4-FFF2-40B4-BE49-F238E27FC236}">
                <a16:creationId xmlns:a16="http://schemas.microsoft.com/office/drawing/2014/main" id="{9A140B52-FEF1-FDA8-D672-969325E5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233" y="6492875"/>
            <a:ext cx="2743200" cy="365125"/>
          </a:xfrm>
        </p:spPr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612389-A6E6-B694-8175-834D61F336B9}"/>
              </a:ext>
            </a:extLst>
          </p:cNvPr>
          <p:cNvSpPr txBox="1"/>
          <p:nvPr/>
        </p:nvSpPr>
        <p:spPr>
          <a:xfrm>
            <a:off x="306787" y="7538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住民税額の通知書を確認するには、解凍ソフトが必要です。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からセットアップをしてください。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4B4AF63-BA3D-FFC8-5B1D-B931D629BE8C}"/>
              </a:ext>
            </a:extLst>
          </p:cNvPr>
          <p:cNvSpPr txBox="1"/>
          <p:nvPr/>
        </p:nvSpPr>
        <p:spPr>
          <a:xfrm>
            <a:off x="306787" y="956504"/>
            <a:ext cx="11379458" cy="6538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32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endParaRPr kumimoji="1" lang="en-US" altLang="ja-JP" sz="32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4AE65E-D5AF-3B44-0270-A3482599D36E}"/>
              </a:ext>
            </a:extLst>
          </p:cNvPr>
          <p:cNvSpPr txBox="1"/>
          <p:nvPr/>
        </p:nvSpPr>
        <p:spPr>
          <a:xfrm>
            <a:off x="306787" y="1762801"/>
            <a:ext cx="8941988" cy="483471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セットアップ手順</a:t>
            </a: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❶上記の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もしくは、左側の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コードを読み取ります。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❷［ダウンロード］ボタンをクリックし、セットアップファイルをダウンロードします。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❸ダウンロードされたファイル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「●●●●●（ファイル名）」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をダブルクリックします。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❹［ユーザーアカウント制御］画面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が表示された場合は、［はい］をクリックします。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ユーザー名とパスワードを入力する画面が表示された場合は、入力します。</a:t>
            </a:r>
            <a:endParaRPr kumimoji="1"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❺セットアップの同意画面が表示されるため、同意します。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❻「完了」の画面が表示されたら、解凍ソフトのセットアップは完了です。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セットアップされたかの確認方法</a:t>
            </a:r>
            <a:r>
              <a:rPr kumimoji="1" lang="en-US" altLang="ja-JP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［スタート］ボタンから、セットアップした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「●●●（解凍ソフト名）」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を検索し、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アプリが表示されたら、セットアップできています。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1" name="図 20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CDE7C29-9519-0FCA-D4E9-73EA6A9D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32" y="3907995"/>
            <a:ext cx="3100467" cy="2140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C0A52FA-A74F-AAF3-501F-53D8ADBCB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10" t="21585" r="25105" b="23893"/>
          <a:stretch/>
        </p:blipFill>
        <p:spPr>
          <a:xfrm>
            <a:off x="550424" y="5770651"/>
            <a:ext cx="381001" cy="38084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95CA44-90FE-2AD3-D678-F635989B8145}"/>
              </a:ext>
            </a:extLst>
          </p:cNvPr>
          <p:cNvSpPr txBox="1"/>
          <p:nvPr/>
        </p:nvSpPr>
        <p:spPr>
          <a:xfrm>
            <a:off x="8912483" y="3592319"/>
            <a:ext cx="3279775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kumimoji="1"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）ユーザーアカウント制御画面イメージ</a:t>
            </a:r>
            <a:endParaRPr kumimoji="1"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05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noFill/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　通知書の確認方法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セットアップした解凍ソフトを使って、通知書を確認します。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7F32279-36D6-F11F-3BEB-C504867B6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98" y="2565028"/>
            <a:ext cx="5510328" cy="4059600"/>
          </a:xfrm>
          <a:prstGeom prst="rect">
            <a:avLst/>
          </a:prstGeom>
        </p:spPr>
      </p:pic>
      <p:pic>
        <p:nvPicPr>
          <p:cNvPr id="4" name="図 3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098FD6-F8D5-AC6C-47E8-966168DF6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0" y="2566044"/>
            <a:ext cx="5376227" cy="40596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098FFE-1393-4514-3324-F3C9D8FC35AF}"/>
              </a:ext>
            </a:extLst>
          </p:cNvPr>
          <p:cNvSpPr txBox="1"/>
          <p:nvPr/>
        </p:nvSpPr>
        <p:spPr>
          <a:xfrm>
            <a:off x="229773" y="1704059"/>
            <a:ext cx="108481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それぞれのメールにファイルが添付されているため、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Zip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ファイルと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ファイルをどちらも、ご自身のパソコンやスマートフォンに保存してください。</a:t>
            </a:r>
            <a:endParaRPr kumimoji="1" lang="en-US" altLang="ja-JP" sz="20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C1E71C-9634-0D8A-AD97-BEFDD18F7CE2}"/>
              </a:ext>
            </a:extLst>
          </p:cNvPr>
          <p:cNvSpPr txBox="1"/>
          <p:nvPr/>
        </p:nvSpPr>
        <p:spPr>
          <a:xfrm>
            <a:off x="190401" y="108207"/>
            <a:ext cx="11824317" cy="1633840"/>
          </a:xfrm>
          <a:prstGeom prst="rect">
            <a:avLst/>
          </a:prstGeom>
          <a:noFill/>
        </p:spPr>
        <p:txBody>
          <a:bodyPr wrap="square" lIns="91440" tIns="36000" rIns="91440" bIns="4572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住民税額の通知書と、その通知書を開くためのパスワード確認用のメールが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2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/>
                <a:ea typeface="Meiryo UI"/>
              </a:rPr>
              <a:t>通届きます。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送信元名は「ＯＢＣｉＤ」、送信元メールアドレスは「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no-reply@obc.jp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lang="ja-JP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①件名：</a:t>
            </a:r>
            <a:r>
              <a:rPr kumimoji="1" lang="ja-JP" altLang="en-US" sz="2000" u="sng" dirty="0">
                <a:solidFill>
                  <a:srgbClr val="1A4588"/>
                </a:solidFill>
                <a:highlight>
                  <a:srgbClr val="FFFF00"/>
                </a:highlight>
                <a:latin typeface="Meiryo UI"/>
                <a:ea typeface="Meiryo UI"/>
              </a:rPr>
              <a:t>「〇〇年度特別徴収税額通知書」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（</a:t>
            </a:r>
            <a:r>
              <a:rPr kumimoji="1" lang="en-US" altLang="ja-JP" sz="2000" dirty="0">
                <a:solidFill>
                  <a:srgbClr val="1A4588"/>
                </a:solidFill>
                <a:latin typeface="Meiryo UI"/>
                <a:ea typeface="Meiryo UI"/>
              </a:rPr>
              <a:t>Zip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ファイルが添付）</a:t>
            </a:r>
            <a:endParaRPr lang="ja-JP" altLang="en-US" sz="2000" dirty="0">
              <a:solidFill>
                <a:srgbClr val="1A4588"/>
              </a:solidFill>
              <a:latin typeface="Meiryo UI"/>
              <a:ea typeface="Meiryo UI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②件名：</a:t>
            </a:r>
            <a:r>
              <a:rPr kumimoji="1" lang="ja-JP" altLang="en-US" sz="2000" u="sng" dirty="0">
                <a:solidFill>
                  <a:srgbClr val="1A4588"/>
                </a:solidFill>
                <a:highlight>
                  <a:srgbClr val="FFFF00"/>
                </a:highlight>
                <a:latin typeface="Meiryo UI"/>
                <a:ea typeface="Meiryo UI"/>
              </a:rPr>
              <a:t>「〇〇年度「個人住民税の特別徴収税額通知書のパスワード確認方法のご案内」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（</a:t>
            </a:r>
            <a:r>
              <a:rPr kumimoji="1" lang="en-US" altLang="ja-JP" sz="2000" dirty="0">
                <a:solidFill>
                  <a:srgbClr val="1A4588"/>
                </a:solidFill>
                <a:latin typeface="Meiryo UI"/>
                <a:ea typeface="Meiryo UI"/>
              </a:rPr>
              <a:t>PDF</a:t>
            </a:r>
            <a:r>
              <a:rPr kumimoji="1" lang="ja-JP" altLang="en-US" sz="2000" dirty="0">
                <a:solidFill>
                  <a:srgbClr val="1A4588"/>
                </a:solidFill>
                <a:latin typeface="Meiryo UI"/>
                <a:ea typeface="Meiryo UI"/>
              </a:rPr>
              <a:t>が添付</a:t>
            </a:r>
            <a:r>
              <a:rPr kumimoji="1" lang="en-US" altLang="ja-JP" sz="2000" dirty="0">
                <a:solidFill>
                  <a:srgbClr val="1A4588"/>
                </a:solidFill>
                <a:latin typeface="Meiryo UI"/>
                <a:ea typeface="Meiryo UI"/>
              </a:rPr>
              <a:t>)</a:t>
            </a:r>
            <a:endParaRPr lang="en-US" altLang="ja-JP" sz="2000" dirty="0">
              <a:solidFill>
                <a:srgbClr val="1A4588"/>
              </a:solidFill>
              <a:latin typeface="Meiryo UI"/>
              <a:ea typeface="Meiryo UI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97E6717-486F-D95F-6248-18E06E1CD1D7}"/>
              </a:ext>
            </a:extLst>
          </p:cNvPr>
          <p:cNvSpPr/>
          <p:nvPr/>
        </p:nvSpPr>
        <p:spPr>
          <a:xfrm>
            <a:off x="640435" y="4747182"/>
            <a:ext cx="4814512" cy="345349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827C428-6BAD-A9B6-39FC-8D67D3F72A04}"/>
              </a:ext>
            </a:extLst>
          </p:cNvPr>
          <p:cNvSpPr/>
          <p:nvPr/>
        </p:nvSpPr>
        <p:spPr>
          <a:xfrm>
            <a:off x="3408968" y="5934075"/>
            <a:ext cx="2045979" cy="243227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6887F70-B602-F869-E897-7EEECFF97436}"/>
              </a:ext>
            </a:extLst>
          </p:cNvPr>
          <p:cNvSpPr/>
          <p:nvPr/>
        </p:nvSpPr>
        <p:spPr>
          <a:xfrm>
            <a:off x="6469735" y="4724062"/>
            <a:ext cx="4608213" cy="365125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C81DB45-5ADC-0D25-FFF2-EF5BF716263A}"/>
              </a:ext>
            </a:extLst>
          </p:cNvPr>
          <p:cNvSpPr/>
          <p:nvPr/>
        </p:nvSpPr>
        <p:spPr>
          <a:xfrm>
            <a:off x="9103406" y="5872164"/>
            <a:ext cx="1936069" cy="252412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低い精度で自動的に生成された説明">
            <a:extLst>
              <a:ext uri="{FF2B5EF4-FFF2-40B4-BE49-F238E27FC236}">
                <a16:creationId xmlns:a16="http://schemas.microsoft.com/office/drawing/2014/main" id="{2F0CF98B-F9A9-6DBB-EEA5-275DD860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9" y="1291554"/>
            <a:ext cx="5076190" cy="514285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C3649F-B6BA-4D24-8122-9D29E10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3FAA9-9302-B3FF-1833-3CAF93E5EF46}"/>
              </a:ext>
            </a:extLst>
          </p:cNvPr>
          <p:cNvSpPr txBox="1"/>
          <p:nvPr/>
        </p:nvSpPr>
        <p:spPr>
          <a:xfrm>
            <a:off x="396617" y="27182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ファイル名に「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ファイルを開き、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</a:t>
            </a: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通知書を開くための</a:t>
            </a:r>
            <a:r>
              <a:rPr kumimoji="1" lang="ja-JP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パスワードが記載されているため、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コピー</a:t>
            </a:r>
            <a:r>
              <a:rPr kumimoji="1" lang="ja-JP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またはメモ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等に控えてください。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1438D8-6EE8-0899-6A2D-FEA92D0E3523}"/>
              </a:ext>
            </a:extLst>
          </p:cNvPr>
          <p:cNvSpPr txBox="1"/>
          <p:nvPr/>
        </p:nvSpPr>
        <p:spPr>
          <a:xfrm>
            <a:off x="6823454" y="3088326"/>
            <a:ext cx="4855338" cy="2904316"/>
          </a:xfrm>
          <a:prstGeom prst="rect">
            <a:avLst/>
          </a:prstGeom>
          <a:noFill/>
          <a:ln w="38100">
            <a:solidFill>
              <a:srgbClr val="1A4588"/>
            </a:solidFill>
          </a:ln>
        </p:spPr>
        <p:txBody>
          <a:bodyPr wrap="square" tIns="3600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表示されたパスワードをコピー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またはメモをして控えておきましょう。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パスワードメモ欄：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　　　　　　　　　　　　　　　　　　　　　　</a:t>
            </a:r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67E8ACD-62E1-B585-05ED-0DB2F9E23528}"/>
              </a:ext>
            </a:extLst>
          </p:cNvPr>
          <p:cNvCxnSpPr>
            <a:cxnSpLocks/>
          </p:cNvCxnSpPr>
          <p:nvPr/>
        </p:nvCxnSpPr>
        <p:spPr>
          <a:xfrm>
            <a:off x="6934200" y="5816349"/>
            <a:ext cx="46291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1C0551F-3190-C9CF-F619-76222EB4BB2D}"/>
              </a:ext>
            </a:extLst>
          </p:cNvPr>
          <p:cNvSpPr/>
          <p:nvPr/>
        </p:nvSpPr>
        <p:spPr>
          <a:xfrm>
            <a:off x="997563" y="5153373"/>
            <a:ext cx="4326001" cy="378702"/>
          </a:xfrm>
          <a:prstGeom prst="roundRect">
            <a:avLst>
              <a:gd name="adj" fmla="val 687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9B7013-573F-0385-C5FF-EC3497CE6976}"/>
              </a:ext>
            </a:extLst>
          </p:cNvPr>
          <p:cNvSpPr/>
          <p:nvPr/>
        </p:nvSpPr>
        <p:spPr>
          <a:xfrm>
            <a:off x="5425419" y="5063623"/>
            <a:ext cx="1266062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3415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1AA27336FEC74C8FDD34604A4EAB18" ma:contentTypeVersion="15" ma:contentTypeDescription="新しいドキュメントを作成します。" ma:contentTypeScope="" ma:versionID="54f75c7e7a53b38b07c0435b2c94c9ab">
  <xsd:schema xmlns:xsd="http://www.w3.org/2001/XMLSchema" xmlns:xs="http://www.w3.org/2001/XMLSchema" xmlns:p="http://schemas.microsoft.com/office/2006/metadata/properties" xmlns:ns3="0c0391b2-b451-4278-9aa6-537db5dfcbb9" xmlns:ns4="8771ddfb-d2cc-4983-8b7c-7e9b1203f8ea" targetNamespace="http://schemas.microsoft.com/office/2006/metadata/properties" ma:root="true" ma:fieldsID="2a7d4db03239d64f9e22c85dcf49815c" ns3:_="" ns4:_="">
    <xsd:import namespace="0c0391b2-b451-4278-9aa6-537db5dfcbb9"/>
    <xsd:import namespace="8771ddfb-d2cc-4983-8b7c-7e9b1203f8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391b2-b451-4278-9aa6-537db5dfc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1ddfb-d2cc-4983-8b7c-7e9b1203f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0391b2-b451-4278-9aa6-537db5dfcbb9" xsi:nil="true"/>
  </documentManagement>
</p:properties>
</file>

<file path=customXml/itemProps1.xml><?xml version="1.0" encoding="utf-8"?>
<ds:datastoreItem xmlns:ds="http://schemas.openxmlformats.org/officeDocument/2006/customXml" ds:itemID="{8BBF4191-5437-46A3-A2C9-1C00E6D00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7D65A6-DFF9-42F1-93CC-9D810A1E1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0391b2-b451-4278-9aa6-537db5dfcbb9"/>
    <ds:schemaRef ds:uri="8771ddfb-d2cc-4983-8b7c-7e9b1203f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C697D-A9D4-4161-AF44-93A05AD619A9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0c0391b2-b451-4278-9aa6-537db5dfcbb9"/>
    <ds:schemaRef ds:uri="http://schemas.openxmlformats.org/package/2006/metadata/core-properties"/>
    <ds:schemaRef ds:uri="http://www.w3.org/XML/1998/namespace"/>
    <ds:schemaRef ds:uri="8771ddfb-d2cc-4983-8b7c-7e9b1203f8e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932</Words>
  <Application>Microsoft Office PowerPoint</Application>
  <PresentationFormat>ワイド画面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keywords/>
  <cp:lastModifiedBy/>
  <cp:revision>5</cp:revision>
  <dcterms:created xsi:type="dcterms:W3CDTF">2021-09-30T04:32:45Z</dcterms:created>
  <dcterms:modified xsi:type="dcterms:W3CDTF">2025-02-06T02:25:38Z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0x010100841AA27336FEC74C8FDD34604A4EAB18</vt:lpwstr>
  </property>
</Properties>
</file>